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4" r:id="rId4"/>
    <p:sldMasterId id="2147483666" r:id="rId5"/>
    <p:sldMasterId id="2147483689" r:id="rId6"/>
  </p:sldMasterIdLst>
  <p:notesMasterIdLst>
    <p:notesMasterId r:id="rId14"/>
  </p:notesMasterIdLst>
  <p:handoutMasterIdLst>
    <p:handoutMasterId r:id="rId15"/>
  </p:handoutMasterIdLst>
  <p:sldIdLst>
    <p:sldId id="397" r:id="rId7"/>
    <p:sldId id="403" r:id="rId8"/>
    <p:sldId id="404" r:id="rId9"/>
    <p:sldId id="405" r:id="rId10"/>
    <p:sldId id="406" r:id="rId11"/>
    <p:sldId id="407" r:id="rId12"/>
    <p:sldId id="400" r:id="rId13"/>
  </p:sldIdLst>
  <p:sldSz cx="12190413" cy="6859588"/>
  <p:notesSz cx="6858000" cy="9144000"/>
  <p:embeddedFontLst>
    <p:embeddedFont>
      <p:font typeface="굴림체" panose="020B0609000101010101" pitchFamily="49" charset="-127"/>
      <p:regular r:id="rId16"/>
    </p:embeddedFont>
    <p:embeddedFont>
      <p:font typeface="Inter-Regular" panose="020B0604020202020204" charset="0"/>
      <p:regular r:id="rId17"/>
      <p:bold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98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BE9F1DF-2F4F-1DA0-36CB-3702EF76FB23}" name="Nikoloz Sumbadze" initials="NS" userId="661187c6ca1fbd58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69FC"/>
    <a:srgbClr val="434343"/>
    <a:srgbClr val="D0E1FD"/>
    <a:srgbClr val="D23EFF"/>
    <a:srgbClr val="C5E7ED"/>
    <a:srgbClr val="00BDFF"/>
    <a:srgbClr val="44B5C2"/>
    <a:srgbClr val="009DD9"/>
    <a:srgbClr val="2B2B2B"/>
    <a:srgbClr val="088F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4B8CE54-D7E4-4D6C-B30F-6A91B47CCFBE}">
  <a:tblStyle styleId="{E4B8CE54-D7E4-4D6C-B30F-6A91B47CCFB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E1A51BF6-B60F-430B-B708-1F52C015F517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389" autoAdjust="0"/>
    <p:restoredTop sz="96250" autoAdjust="0"/>
  </p:normalViewPr>
  <p:slideViewPr>
    <p:cSldViewPr snapToGrid="0" showGuides="1">
      <p:cViewPr varScale="1">
        <p:scale>
          <a:sx n="106" d="100"/>
          <a:sy n="106" d="100"/>
        </p:scale>
        <p:origin x="1404" y="114"/>
      </p:cViewPr>
      <p:guideLst>
        <p:guide pos="3840"/>
        <p:guide orient="horz" pos="98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5" d="100"/>
          <a:sy n="85" d="100"/>
        </p:scale>
        <p:origin x="3804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font" Target="fonts/font3.fntdata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font" Target="fonts/font2.fntdata"/><Relationship Id="rId2" Type="http://schemas.openxmlformats.org/officeDocument/2006/relationships/customXml" Target="../customXml/item2.xml"/><Relationship Id="rId16" Type="http://schemas.openxmlformats.org/officeDocument/2006/relationships/font" Target="fonts/font1.fntdata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handoutMaster" Target="handoutMasters/handoutMaster1.xml"/><Relationship Id="rId23" Type="http://schemas.microsoft.com/office/2018/10/relationships/authors" Target="authors.xml"/><Relationship Id="rId10" Type="http://schemas.openxmlformats.org/officeDocument/2006/relationships/slide" Target="slides/slide4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notesMaster" Target="notesMasters/notesMaster1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2154E8-5A02-4372-87F9-86AF7C66C3C8}" type="datetimeFigureOut">
              <a:rPr lang="en-US" smtClean="0">
                <a:latin typeface="Calibri" panose="020F0502020204030204" pitchFamily="34" charset="0"/>
                <a:cs typeface="Calibri" panose="020F0502020204030204" pitchFamily="34" charset="0"/>
              </a:rPr>
              <a:t>9/7/2026</a:t>
            </a:fld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B55A32-4A90-42AD-A14E-E535DDA95BC0}" type="slidenum">
              <a:rPr lang="en-US" smtClean="0">
                <a:latin typeface="Calibri" panose="020F0502020204030204" pitchFamily="34" charset="0"/>
                <a:cs typeface="Calibri" panose="020F0502020204030204" pitchFamily="34" charset="0"/>
              </a:rPr>
              <a:t>‹#›</a:t>
            </a:fld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39653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5795548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42922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13711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F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1029680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8800" y="318030"/>
            <a:ext cx="7936807" cy="486304"/>
          </a:xfrm>
          <a:prstGeom prst="rect">
            <a:avLst/>
          </a:prstGeom>
        </p:spPr>
        <p:txBody>
          <a:bodyPr anchor="b"/>
          <a:lstStyle>
            <a:lvl1pPr algn="l">
              <a:defRPr sz="32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1735667"/>
            <a:ext cx="9142413" cy="3523721"/>
          </a:xfrm>
          <a:prstGeom prst="rect">
            <a:avLst/>
          </a:prstGeom>
        </p:spPr>
        <p:txBody>
          <a:bodyPr/>
          <a:lstStyle>
            <a:lvl1pPr marL="342900" indent="-342900" algn="l">
              <a:buClr>
                <a:srgbClr val="44B5C2"/>
              </a:buClr>
              <a:buFont typeface="Arial" panose="020B0604020202020204" pitchFamily="34" charset="0"/>
              <a:buChar char="•"/>
              <a:defRPr sz="2400"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 marL="800100" indent="-342900" algn="l">
              <a:buClr>
                <a:srgbClr val="44B5C2"/>
              </a:buClr>
              <a:buFont typeface="Arial" panose="020B0604020202020204" pitchFamily="34" charset="0"/>
              <a:buChar char="•"/>
              <a:defRPr sz="2000">
                <a:solidFill>
                  <a:schemeClr val="bg2">
                    <a:lumMod val="25000"/>
                  </a:schemeClr>
                </a:solidFill>
                <a:latin typeface="+mn-lt"/>
              </a:defRPr>
            </a:lvl2pPr>
            <a:lvl3pPr marL="1200150" indent="-285750" algn="l">
              <a:buClr>
                <a:srgbClr val="44B5C2"/>
              </a:buClr>
              <a:buFont typeface="Arial" panose="020B0604020202020204" pitchFamily="34" charset="0"/>
              <a:buChar char="•"/>
              <a:defRPr sz="1800">
                <a:solidFill>
                  <a:schemeClr val="bg2">
                    <a:lumMod val="25000"/>
                  </a:schemeClr>
                </a:solidFill>
                <a:latin typeface="+mn-lt"/>
              </a:defRPr>
            </a:lvl3pPr>
            <a:lvl4pPr marL="1657350" indent="-285750" algn="l">
              <a:buClr>
                <a:srgbClr val="44B5C2"/>
              </a:buClr>
              <a:buFont typeface="Arial" panose="020B0604020202020204" pitchFamily="34" charset="0"/>
              <a:buChar char="•"/>
              <a:defRPr sz="1600">
                <a:solidFill>
                  <a:schemeClr val="bg2">
                    <a:lumMod val="25000"/>
                  </a:schemeClr>
                </a:solidFill>
                <a:latin typeface="+mn-lt"/>
              </a:defRPr>
            </a:lvl4pPr>
            <a:lvl5pPr marL="2114550" indent="-285750" algn="l">
              <a:buClr>
                <a:srgbClr val="44B5C2"/>
              </a:buClr>
              <a:buFont typeface="Arial" panose="020B0604020202020204" pitchFamily="34" charset="0"/>
              <a:buChar char="•"/>
              <a:defRPr sz="1600">
                <a:solidFill>
                  <a:schemeClr val="bg2">
                    <a:lumMod val="25000"/>
                  </a:schemeClr>
                </a:solidFill>
                <a:latin typeface="+mn-lt"/>
              </a:defRPr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type="body" idx="13"/>
          </p:nvPr>
        </p:nvSpPr>
        <p:spPr>
          <a:xfrm>
            <a:off x="1524000" y="1049867"/>
            <a:ext cx="9142413" cy="6858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rgbClr val="44B5C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Google Shape;8;p1"/>
          <p:cNvSpPr txBox="1">
            <a:spLocks/>
          </p:cNvSpPr>
          <p:nvPr userDrawn="1"/>
        </p:nvSpPr>
        <p:spPr>
          <a:xfrm>
            <a:off x="11102801" y="6397361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>
                <a:solidFill>
                  <a:schemeClr val="bg1"/>
                </a:solidFill>
              </a:rPr>
              <a:pPr/>
              <a:t>‹#›</a:t>
            </a:fld>
            <a:endParaRPr lang="en" dirty="0">
              <a:solidFill>
                <a:schemeClr val="bg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6B7FE65-A29B-ECE9-3F7A-DE1B7CCF3C9B}"/>
              </a:ext>
            </a:extLst>
          </p:cNvPr>
          <p:cNvSpPr/>
          <p:nvPr userDrawn="1"/>
        </p:nvSpPr>
        <p:spPr>
          <a:xfrm>
            <a:off x="317770" y="6517428"/>
            <a:ext cx="554270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spcBef>
                <a:spcPts val="600"/>
              </a:spcBef>
              <a:spcAft>
                <a:spcPts val="600"/>
              </a:spcAft>
              <a:buClr>
                <a:srgbClr val="088F9E"/>
              </a:buClr>
            </a:pPr>
            <a:r>
              <a:rPr lang="da-DK" altLang="ko-KR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Australian Energy Market Commission  |  22 September 2026</a:t>
            </a:r>
          </a:p>
        </p:txBody>
      </p:sp>
    </p:spTree>
    <p:extLst>
      <p:ext uri="{BB962C8B-B14F-4D97-AF65-F5344CB8AC3E}">
        <p14:creationId xmlns:p14="http://schemas.microsoft.com/office/powerpoint/2010/main" val="23790866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6"/>
            <a:ext cx="5180013" cy="3999441"/>
          </a:xfrm>
          <a:prstGeom prst="rect">
            <a:avLst/>
          </a:prstGeom>
        </p:spPr>
        <p:txBody>
          <a:bodyPr/>
          <a:lstStyle>
            <a:lvl1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2pPr>
            <a:lvl3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3pPr>
            <a:lvl4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4pPr>
            <a:lvl5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3" y="1825626"/>
            <a:ext cx="5181600" cy="3999441"/>
          </a:xfrm>
          <a:prstGeom prst="rect">
            <a:avLst/>
          </a:prstGeom>
        </p:spPr>
        <p:txBody>
          <a:bodyPr/>
          <a:lstStyle>
            <a:lvl1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2pPr>
            <a:lvl3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3pPr>
            <a:lvl4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4pPr>
            <a:lvl5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558800" y="318030"/>
            <a:ext cx="9142413" cy="486304"/>
          </a:xfrm>
          <a:prstGeom prst="rect">
            <a:avLst/>
          </a:prstGeom>
        </p:spPr>
        <p:txBody>
          <a:bodyPr anchor="b"/>
          <a:lstStyle>
            <a:lvl1pPr algn="l">
              <a:defRPr sz="32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3"/>
          </p:nvPr>
        </p:nvSpPr>
        <p:spPr>
          <a:xfrm>
            <a:off x="838200" y="1049867"/>
            <a:ext cx="9828213" cy="6858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rgbClr val="44B5C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35880662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1266825"/>
            <a:ext cx="6170612" cy="45958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201334"/>
            <a:ext cx="3932237" cy="36692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558800" y="318030"/>
            <a:ext cx="9142413" cy="486304"/>
          </a:xfrm>
          <a:prstGeom prst="rect">
            <a:avLst/>
          </a:prstGeom>
        </p:spPr>
        <p:txBody>
          <a:bodyPr anchor="b"/>
          <a:lstStyle>
            <a:lvl1pPr algn="l">
              <a:defRPr sz="32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839788" y="1266825"/>
            <a:ext cx="3932237" cy="6858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rgbClr val="44B5C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667167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95550" y="2886075"/>
            <a:ext cx="7191375" cy="1504950"/>
          </a:xfrm>
          <a:prstGeom prst="rect">
            <a:avLst/>
          </a:prstGeom>
        </p:spPr>
        <p:txBody>
          <a:bodyPr anchor="b"/>
          <a:lstStyle>
            <a:lvl1pPr algn="ctr">
              <a:defRPr sz="44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95550" y="4619625"/>
            <a:ext cx="7191375" cy="6397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i="1">
                <a:solidFill>
                  <a:srgbClr val="44B5C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7938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7938"/>
            <a:ext cx="4113213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1561446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1" cy="6859588"/>
          </a:xfrm>
          <a:prstGeom prst="rect">
            <a:avLst/>
          </a:prstGeom>
        </p:spPr>
      </p:pic>
      <p:sp>
        <p:nvSpPr>
          <p:cNvPr id="8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1" y="0"/>
            <a:ext cx="12190412" cy="6896336"/>
          </a:xfrm>
          <a:prstGeom prst="rect">
            <a:avLst/>
          </a:prstGeom>
          <a:solidFill>
            <a:schemeClr val="bg1"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9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1" y="-3850"/>
            <a:ext cx="12190412" cy="1874739"/>
          </a:xfrm>
          <a:prstGeom prst="rect">
            <a:avLst/>
          </a:prstGeom>
          <a:gradFill>
            <a:gsLst>
              <a:gs pos="0">
                <a:schemeClr val="lt1">
                  <a:alpha val="56000"/>
                </a:schemeClr>
              </a:gs>
              <a:gs pos="38000">
                <a:schemeClr val="lt1"/>
              </a:gs>
              <a:gs pos="100000">
                <a:schemeClr val="lt2">
                  <a:alpha val="0"/>
                </a:schemeClr>
              </a:gs>
            </a:gsLst>
            <a:lin ang="2700006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Title 1"/>
          <p:cNvSpPr txBox="1">
            <a:spLocks/>
          </p:cNvSpPr>
          <p:nvPr userDrawn="1"/>
        </p:nvSpPr>
        <p:spPr>
          <a:xfrm>
            <a:off x="972939" y="3366113"/>
            <a:ext cx="7478316" cy="860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spcFirstLastPara="1" vert="horz" wrap="square" lIns="132741" tIns="66371" rIns="132741" bIns="66371" numCol="1" rtlCol="0" anchor="t" anchorCtr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defTabSz="746568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SzPts val="3200"/>
              <a:buFont typeface="굴림체" pitchFamily="49" charset="-127"/>
              <a:buNone/>
              <a:defRPr lang="ko-KR" altLang="en-US" sz="5399" b="0" i="0" u="none" strike="noStrike" kern="1200" cap="none" baseline="0" dirty="0">
                <a:solidFill>
                  <a:srgbClr val="386907"/>
                </a:solidFill>
                <a:effectLst/>
                <a:latin typeface="+mj-lt"/>
                <a:ea typeface="맑은 고딕" pitchFamily="50" charset="-127"/>
                <a:cs typeface="+mj-cs"/>
                <a:sym typeface="Inter-Regular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r>
              <a:rPr lang="en-US" sz="3600" b="1" dirty="0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Presentation Title, Presentation Title</a:t>
            </a:r>
            <a:endParaRPr lang="en-US" sz="3200" dirty="0">
              <a:solidFill>
                <a:srgbClr val="088F9E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 flipV="1">
            <a:off x="1" y="1854588"/>
            <a:ext cx="12190412" cy="45719"/>
          </a:xfrm>
          <a:prstGeom prst="rect">
            <a:avLst/>
          </a:prstGeom>
          <a:solidFill>
            <a:srgbClr val="44B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925794" y="432250"/>
            <a:ext cx="10374269" cy="1210062"/>
            <a:chOff x="925794" y="432250"/>
            <a:chExt cx="10374269" cy="1210062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94450" y="432250"/>
              <a:ext cx="3805613" cy="1159416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5794" y="432250"/>
              <a:ext cx="4323072" cy="1210062"/>
            </a:xfrm>
            <a:prstGeom prst="rect">
              <a:avLst/>
            </a:prstGeom>
          </p:spPr>
        </p:pic>
      </p:grp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025489"/>
            <a:ext cx="12190413" cy="876898"/>
          </a:xfrm>
          <a:prstGeom prst="rect">
            <a:avLst/>
          </a:prstGeom>
        </p:spPr>
      </p:pic>
      <p:sp>
        <p:nvSpPr>
          <p:cNvPr id="16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2492265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1" y="1"/>
            <a:ext cx="12190412" cy="6859588"/>
          </a:xfrm>
          <a:prstGeom prst="rect">
            <a:avLst/>
          </a:prstGeom>
          <a:gradFill>
            <a:gsLst>
              <a:gs pos="0">
                <a:schemeClr val="bg1"/>
              </a:gs>
              <a:gs pos="54000">
                <a:schemeClr val="bg1"/>
              </a:gs>
              <a:gs pos="99000">
                <a:srgbClr val="E9F5F9"/>
              </a:gs>
              <a:gs pos="80000">
                <a:srgbClr val="E9F5F9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82690"/>
            <a:ext cx="12190412" cy="876898"/>
          </a:xfrm>
          <a:prstGeom prst="rect">
            <a:avLst/>
          </a:prstGeom>
        </p:spPr>
      </p:pic>
      <p:sp>
        <p:nvSpPr>
          <p:cNvPr id="9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 flipV="1">
            <a:off x="1" y="1003511"/>
            <a:ext cx="12190412" cy="45719"/>
          </a:xfrm>
          <a:prstGeom prst="rect">
            <a:avLst/>
          </a:prstGeom>
          <a:solidFill>
            <a:srgbClr val="CCEA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971727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70" r:id="rId2"/>
    <p:sldLayoutId id="2147483675" r:id="rId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2" y="0"/>
            <a:ext cx="12190411" cy="6857107"/>
          </a:xfrm>
          <a:prstGeom prst="rect">
            <a:avLst/>
          </a:prstGeom>
          <a:solidFill>
            <a:srgbClr val="44B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latin typeface="Calibri" panose="020F0502020204030204" pitchFamily="34" charset="0"/>
            </a:endParaRPr>
          </a:p>
        </p:txBody>
      </p:sp>
      <p:sp>
        <p:nvSpPr>
          <p:cNvPr id="8" name="Rounded Rectangle 7"/>
          <p:cNvSpPr/>
          <p:nvPr userDrawn="1"/>
        </p:nvSpPr>
        <p:spPr>
          <a:xfrm>
            <a:off x="2510091" y="760317"/>
            <a:ext cx="7170233" cy="5341434"/>
          </a:xfrm>
          <a:prstGeom prst="roundRect">
            <a:avLst>
              <a:gd name="adj" fmla="val 9026"/>
            </a:avLst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096"/>
            <a:ext cx="12190413" cy="6851011"/>
          </a:xfrm>
          <a:prstGeom prst="rect">
            <a:avLst/>
          </a:prstGeom>
        </p:spPr>
      </p:pic>
      <p:sp>
        <p:nvSpPr>
          <p:cNvPr id="10" name="Oval 9"/>
          <p:cNvSpPr/>
          <p:nvPr userDrawn="1"/>
        </p:nvSpPr>
        <p:spPr>
          <a:xfrm>
            <a:off x="5399460" y="1317670"/>
            <a:ext cx="1291478" cy="127680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7938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22 September</a:t>
            </a:r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7938"/>
            <a:ext cx="5402283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Australian Energy Market Commission</a:t>
            </a:r>
          </a:p>
        </p:txBody>
      </p:sp>
      <p:sp>
        <p:nvSpPr>
          <p:cNvPr id="13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2961663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sv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sv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svg"/><Relationship Id="rId4" Type="http://schemas.openxmlformats.org/officeDocument/2006/relationships/image" Target="../media/image20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sv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1" cy="6859588"/>
          </a:xfrm>
          <a:prstGeom prst="rect">
            <a:avLst/>
          </a:prstGeom>
        </p:spPr>
      </p:pic>
      <p:sp>
        <p:nvSpPr>
          <p:cNvPr id="14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/>
        </p:nvSpPr>
        <p:spPr>
          <a:xfrm>
            <a:off x="1" y="0"/>
            <a:ext cx="12190412" cy="6896336"/>
          </a:xfrm>
          <a:prstGeom prst="rect">
            <a:avLst/>
          </a:prstGeom>
          <a:solidFill>
            <a:schemeClr val="bg1"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15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/>
        </p:nvSpPr>
        <p:spPr>
          <a:xfrm>
            <a:off x="1" y="2708"/>
            <a:ext cx="12190412" cy="1874739"/>
          </a:xfrm>
          <a:prstGeom prst="rect">
            <a:avLst/>
          </a:prstGeom>
          <a:gradFill>
            <a:gsLst>
              <a:gs pos="0">
                <a:schemeClr val="lt1">
                  <a:alpha val="56000"/>
                </a:schemeClr>
              </a:gs>
              <a:gs pos="65000">
                <a:schemeClr val="lt1"/>
              </a:gs>
              <a:gs pos="100000">
                <a:schemeClr val="lt2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582240" y="3443546"/>
            <a:ext cx="7006091" cy="14912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spcFirstLastPara="1" vert="horz" wrap="square" lIns="132741" tIns="66371" rIns="132741" bIns="66371" numCol="1" rtlCol="0" anchor="t" anchorCtr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defTabSz="746568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SzPts val="3200"/>
              <a:buFont typeface="굴림체" pitchFamily="49" charset="-127"/>
              <a:buNone/>
              <a:defRPr lang="ko-KR" altLang="en-US" sz="5399" b="0" i="0" u="none" strike="noStrike" kern="1200" cap="none" baseline="0" dirty="0">
                <a:solidFill>
                  <a:srgbClr val="386907"/>
                </a:solidFill>
                <a:effectLst/>
                <a:latin typeface="+mj-lt"/>
                <a:ea typeface="맑은 고딕" pitchFamily="50" charset="-127"/>
                <a:cs typeface="+mj-cs"/>
                <a:sym typeface="Inter-Regular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pPr>
              <a:lnSpc>
                <a:spcPts val="5600"/>
              </a:lnSpc>
            </a:pPr>
            <a:r>
              <a:rPr lang="en-US" sz="6000" b="1" dirty="0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impact of AI </a:t>
            </a:r>
            <a:br>
              <a:rPr lang="en-US" sz="6000" b="1" dirty="0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6000" b="1" dirty="0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 energy systems</a:t>
            </a:r>
            <a:endParaRPr lang="en-US" sz="6000" b="1" dirty="0">
              <a:solidFill>
                <a:srgbClr val="088F9E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/>
        </p:nvSpPr>
        <p:spPr>
          <a:xfrm flipV="1">
            <a:off x="1" y="1854588"/>
            <a:ext cx="12190412" cy="45719"/>
          </a:xfrm>
          <a:prstGeom prst="rect">
            <a:avLst/>
          </a:prstGeom>
          <a:solidFill>
            <a:srgbClr val="44B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025489"/>
            <a:ext cx="12190413" cy="876898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317770" y="6517428"/>
            <a:ext cx="554270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spcBef>
                <a:spcPts val="600"/>
              </a:spcBef>
              <a:spcAft>
                <a:spcPts val="600"/>
              </a:spcAft>
              <a:buClr>
                <a:srgbClr val="088F9E"/>
              </a:buClr>
            </a:pPr>
            <a:r>
              <a:rPr lang="da-DK" altLang="ko-KR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Australian Energy Market Commission  |  22 September 2026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0783500-87C7-EE9C-7AC2-D092128305D7}"/>
              </a:ext>
            </a:extLst>
          </p:cNvPr>
          <p:cNvGrpSpPr/>
          <p:nvPr/>
        </p:nvGrpSpPr>
        <p:grpSpPr>
          <a:xfrm>
            <a:off x="925794" y="432250"/>
            <a:ext cx="10374269" cy="1210062"/>
            <a:chOff x="925794" y="432250"/>
            <a:chExt cx="10374269" cy="1210062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7DAB246E-D1A0-B9BE-8E2D-F1C2B8F6CD6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94450" y="432250"/>
              <a:ext cx="3805613" cy="1159416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35CA3B36-F84D-A0EA-1307-3384126161C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5794" y="432250"/>
              <a:ext cx="4323072" cy="1210062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7A34384C-731D-9183-0B5F-13241CA357D0}"/>
              </a:ext>
            </a:extLst>
          </p:cNvPr>
          <p:cNvSpPr txBox="1"/>
          <p:nvPr/>
        </p:nvSpPr>
        <p:spPr>
          <a:xfrm>
            <a:off x="582241" y="2287317"/>
            <a:ext cx="63174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b="1" dirty="0">
                <a:solidFill>
                  <a:srgbClr val="4343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Victoria Mollard  </a:t>
            </a:r>
            <a:r>
              <a:rPr lang="en-AU" sz="2400" b="1" dirty="0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|</a:t>
            </a:r>
            <a:r>
              <a:rPr lang="en-AU" sz="2400" b="1" dirty="0">
                <a:solidFill>
                  <a:srgbClr val="2B2B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AU" sz="2400" dirty="0">
                <a:solidFill>
                  <a:srgbClr val="4343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Executive General Manager, Economics and System Security, AEMC</a:t>
            </a:r>
          </a:p>
        </p:txBody>
      </p:sp>
    </p:spTree>
    <p:extLst>
      <p:ext uri="{BB962C8B-B14F-4D97-AF65-F5344CB8AC3E}">
        <p14:creationId xmlns:p14="http://schemas.microsoft.com/office/powerpoint/2010/main" val="2789422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/>
          <p:cNvSpPr>
            <a:spLocks noGrp="1"/>
          </p:cNvSpPr>
          <p:nvPr>
            <p:ph type="ctrTitle"/>
          </p:nvPr>
        </p:nvSpPr>
        <p:spPr>
          <a:xfrm>
            <a:off x="475672" y="318030"/>
            <a:ext cx="11020830" cy="486304"/>
          </a:xfrm>
        </p:spPr>
        <p:txBody>
          <a:bodyPr/>
          <a:lstStyle/>
          <a:p>
            <a:r>
              <a:rPr lang="en-US" dirty="0"/>
              <a:t>The Australian Energy Market Commission (AEMC)</a:t>
            </a:r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475672" y="4277711"/>
            <a:ext cx="3739911" cy="1492867"/>
          </a:xfrm>
        </p:spPr>
        <p:txBody>
          <a:bodyPr/>
          <a:lstStyle/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en-AU" sz="1800" b="1" dirty="0">
                <a:solidFill>
                  <a:srgbClr val="434343"/>
                </a:solidFill>
              </a:rPr>
              <a:t>One of three energy market bodies:</a:t>
            </a:r>
          </a:p>
          <a:p>
            <a:pPr marL="216000" lvl="0" indent="-216000">
              <a:spcBef>
                <a:spcPts val="0"/>
              </a:spcBef>
              <a:spcAft>
                <a:spcPts val="1000"/>
              </a:spcAft>
            </a:pPr>
            <a:r>
              <a:rPr lang="en-AU" sz="1800" dirty="0">
                <a:solidFill>
                  <a:srgbClr val="434343"/>
                </a:solidFill>
              </a:rPr>
              <a:t>Australian Energy Regulator</a:t>
            </a:r>
            <a:br>
              <a:rPr lang="en-AU" sz="1800" dirty="0">
                <a:solidFill>
                  <a:srgbClr val="434343"/>
                </a:solidFill>
              </a:rPr>
            </a:br>
            <a:r>
              <a:rPr lang="en-AU" sz="1800" dirty="0">
                <a:solidFill>
                  <a:srgbClr val="434343"/>
                </a:solidFill>
              </a:rPr>
              <a:t>(AER)</a:t>
            </a:r>
          </a:p>
          <a:p>
            <a:pPr marL="216000" lvl="0" indent="-216000">
              <a:spcBef>
                <a:spcPts val="0"/>
              </a:spcBef>
              <a:spcAft>
                <a:spcPts val="1000"/>
              </a:spcAft>
            </a:pPr>
            <a:r>
              <a:rPr lang="en-AU" sz="1800" dirty="0">
                <a:solidFill>
                  <a:srgbClr val="434343"/>
                </a:solidFill>
              </a:rPr>
              <a:t>Australian Energy Market Operator (AEMO) </a:t>
            </a:r>
          </a:p>
          <a:p>
            <a:pPr marL="0" indent="0">
              <a:spcAft>
                <a:spcPts val="1000"/>
              </a:spcAft>
              <a:buNone/>
            </a:pPr>
            <a:endParaRPr lang="en-US" sz="1800" dirty="0">
              <a:solidFill>
                <a:srgbClr val="434343"/>
              </a:solidFill>
            </a:endParaRPr>
          </a:p>
        </p:txBody>
      </p:sp>
      <p:sp>
        <p:nvSpPr>
          <p:cNvPr id="26" name="Text Placeholder 25"/>
          <p:cNvSpPr>
            <a:spLocks noGrp="1"/>
          </p:cNvSpPr>
          <p:nvPr>
            <p:ph type="body" idx="13"/>
          </p:nvPr>
        </p:nvSpPr>
        <p:spPr>
          <a:xfrm>
            <a:off x="503382" y="1221688"/>
            <a:ext cx="2805084" cy="486304"/>
          </a:xfrm>
        </p:spPr>
        <p:txBody>
          <a:bodyPr anchor="t" anchorCtr="0"/>
          <a:lstStyle/>
          <a:p>
            <a:r>
              <a:rPr lang="en-US" dirty="0">
                <a:solidFill>
                  <a:srgbClr val="434343"/>
                </a:solidFill>
              </a:rPr>
              <a:t>What we do</a:t>
            </a:r>
          </a:p>
        </p:txBody>
      </p:sp>
      <p:sp>
        <p:nvSpPr>
          <p:cNvPr id="3" name="Text Placeholder 25">
            <a:extLst>
              <a:ext uri="{FF2B5EF4-FFF2-40B4-BE49-F238E27FC236}">
                <a16:creationId xmlns:a16="http://schemas.microsoft.com/office/drawing/2014/main" id="{2D05CF8F-6DB7-AC62-6014-104B2E30B23D}"/>
              </a:ext>
            </a:extLst>
          </p:cNvPr>
          <p:cNvSpPr txBox="1">
            <a:spLocks/>
          </p:cNvSpPr>
          <p:nvPr/>
        </p:nvSpPr>
        <p:spPr>
          <a:xfrm>
            <a:off x="4747998" y="1221688"/>
            <a:ext cx="3060689" cy="862060"/>
          </a:xfrm>
          <a:prstGeom prst="rect">
            <a:avLst/>
          </a:prstGeom>
        </p:spPr>
        <p:txBody>
          <a:bodyPr anchor="t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rgbClr val="44B5C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AU" dirty="0">
                <a:solidFill>
                  <a:srgbClr val="434343"/>
                </a:solidFill>
              </a:rPr>
              <a:t>National Electricity Market </a:t>
            </a:r>
            <a:r>
              <a:rPr lang="en-AU" sz="2000" b="0" dirty="0">
                <a:solidFill>
                  <a:srgbClr val="434343"/>
                </a:solidFill>
              </a:rPr>
              <a:t>(NEM)</a:t>
            </a:r>
          </a:p>
        </p:txBody>
      </p:sp>
      <p:sp>
        <p:nvSpPr>
          <p:cNvPr id="5" name="Text Placeholder 25">
            <a:extLst>
              <a:ext uri="{FF2B5EF4-FFF2-40B4-BE49-F238E27FC236}">
                <a16:creationId xmlns:a16="http://schemas.microsoft.com/office/drawing/2014/main" id="{1582CD78-F7F2-EB42-756B-242F8739820B}"/>
              </a:ext>
            </a:extLst>
          </p:cNvPr>
          <p:cNvSpPr txBox="1">
            <a:spLocks/>
          </p:cNvSpPr>
          <p:nvPr/>
        </p:nvSpPr>
        <p:spPr>
          <a:xfrm>
            <a:off x="8029842" y="1177584"/>
            <a:ext cx="3370349" cy="862060"/>
          </a:xfrm>
          <a:prstGeom prst="rect">
            <a:avLst/>
          </a:prstGeom>
        </p:spPr>
        <p:txBody>
          <a:bodyPr anchor="t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rgbClr val="44B5C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en-AU" dirty="0">
                <a:solidFill>
                  <a:srgbClr val="434343"/>
                </a:solidFill>
              </a:rPr>
              <a:t>Generation capacity</a:t>
            </a: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en-AU" sz="2000" b="0" dirty="0">
                <a:solidFill>
                  <a:srgbClr val="434343"/>
                </a:solidFill>
              </a:rPr>
              <a:t>By fuel type in 2025 (%)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87B7892-5C84-DB08-4B18-FFFBA39D2BFA}"/>
              </a:ext>
            </a:extLst>
          </p:cNvPr>
          <p:cNvSpPr txBox="1"/>
          <p:nvPr/>
        </p:nvSpPr>
        <p:spPr>
          <a:xfrm>
            <a:off x="8687228" y="5605242"/>
            <a:ext cx="29267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Source: AEMO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400E2C2-1944-62B9-14FE-DD3C60D9606A}"/>
              </a:ext>
            </a:extLst>
          </p:cNvPr>
          <p:cNvSpPr/>
          <p:nvPr/>
        </p:nvSpPr>
        <p:spPr>
          <a:xfrm>
            <a:off x="0" y="1812863"/>
            <a:ext cx="4129742" cy="2233208"/>
          </a:xfrm>
          <a:prstGeom prst="rect">
            <a:avLst/>
          </a:prstGeom>
          <a:solidFill>
            <a:srgbClr val="00BD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80000" rIns="72000" bIns="180000" rtlCol="0" anchor="t" anchorCtr="0"/>
          <a:lstStyle/>
          <a:p>
            <a:pPr marL="540000">
              <a:spcAft>
                <a:spcPts val="1300"/>
              </a:spcAft>
            </a:pPr>
            <a:r>
              <a:rPr lang="en-AU" sz="1800" b="1" dirty="0">
                <a:solidFill>
                  <a:srgbClr val="434343"/>
                </a:solidFill>
              </a:rPr>
              <a:t>Rule maker, market developer and expert adviser to governments.</a:t>
            </a:r>
          </a:p>
          <a:p>
            <a:pPr marL="540000">
              <a:spcAft>
                <a:spcPts val="1300"/>
              </a:spcAft>
            </a:pPr>
            <a:r>
              <a:rPr lang="en-AU" sz="1800" b="1" dirty="0">
                <a:solidFill>
                  <a:srgbClr val="434343"/>
                </a:solidFill>
              </a:rPr>
              <a:t>Protects consumers and achieves the right trade off between cost, emissions, reliability and security</a:t>
            </a:r>
            <a:br>
              <a:rPr lang="en-AU" sz="1800" b="1" dirty="0">
                <a:solidFill>
                  <a:srgbClr val="434343"/>
                </a:solidFill>
              </a:rPr>
            </a:br>
            <a:r>
              <a:rPr lang="en-AU" sz="1800" b="1" dirty="0">
                <a:solidFill>
                  <a:srgbClr val="434343"/>
                </a:solidFill>
              </a:rPr>
              <a:t>as sector transitions to net zero. 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F2FAF052-43EE-76A9-C85C-167B9A6CDAA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48783" y="1089010"/>
            <a:ext cx="761674" cy="76167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0E63ECF-1803-2ED9-140D-1A99AD082C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9462" y="2133343"/>
            <a:ext cx="3649275" cy="433047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83FB165-591A-7CF3-9BCC-533989097A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08687" y="2133343"/>
            <a:ext cx="4191000" cy="337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8336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546903-83A9-D1D1-7CB0-9F77C31DE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>
            <a:extLst>
              <a:ext uri="{FF2B5EF4-FFF2-40B4-BE49-F238E27FC236}">
                <a16:creationId xmlns:a16="http://schemas.microsoft.com/office/drawing/2014/main" id="{289985C5-E38B-596B-0050-810D2E716E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5671" y="318030"/>
            <a:ext cx="11248381" cy="486304"/>
          </a:xfrm>
        </p:spPr>
        <p:txBody>
          <a:bodyPr/>
          <a:lstStyle/>
          <a:p>
            <a:r>
              <a:rPr lang="en-AU" dirty="0"/>
              <a:t>AI is shaping Australia’s energy transition in three important ways</a:t>
            </a:r>
          </a:p>
        </p:txBody>
      </p:sp>
      <p:sp>
        <p:nvSpPr>
          <p:cNvPr id="25" name="Subtitle 24">
            <a:extLst>
              <a:ext uri="{FF2B5EF4-FFF2-40B4-BE49-F238E27FC236}">
                <a16:creationId xmlns:a16="http://schemas.microsoft.com/office/drawing/2014/main" id="{0E327F17-91C7-358B-45F7-F63145A8B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3949" y="2284552"/>
            <a:ext cx="4073236" cy="3459787"/>
          </a:xfrm>
        </p:spPr>
        <p:txBody>
          <a:bodyPr/>
          <a:lstStyle/>
          <a:p>
            <a:pPr marL="216000" lvl="0" indent="-216000"/>
            <a:r>
              <a:rPr lang="en-AU" sz="2000" dirty="0">
                <a:solidFill>
                  <a:srgbClr val="434343"/>
                </a:solidFill>
              </a:rPr>
              <a:t>Projected to reach almost</a:t>
            </a:r>
            <a:r>
              <a:rPr lang="en-AU" sz="2000" b="1" dirty="0">
                <a:solidFill>
                  <a:srgbClr val="434343"/>
                </a:solidFill>
              </a:rPr>
              <a:t> 10% of NEM’s underlying demand by 2050 </a:t>
            </a:r>
            <a:r>
              <a:rPr lang="en-AU" sz="2000" dirty="0">
                <a:solidFill>
                  <a:srgbClr val="434343"/>
                </a:solidFill>
              </a:rPr>
              <a:t>(four times the share of today).</a:t>
            </a:r>
          </a:p>
          <a:p>
            <a:pPr marL="216000" lvl="0" indent="-216000"/>
            <a:r>
              <a:rPr lang="en-AU" sz="2000" dirty="0">
                <a:solidFill>
                  <a:srgbClr val="434343"/>
                </a:solidFill>
              </a:rPr>
              <a:t>The AEMC provided targeted advice to Energy Ministers on implementation options for how data centres could bring their own clean, firmed energy, operate flexible and connect efficiently </a:t>
            </a:r>
          </a:p>
          <a:p>
            <a:pPr marL="216000" lvl="0" indent="-216000"/>
            <a:r>
              <a:rPr lang="en-AU" sz="2000" dirty="0">
                <a:solidFill>
                  <a:srgbClr val="434343"/>
                </a:solidFill>
              </a:rPr>
              <a:t>The AEMC is finalising updated </a:t>
            </a:r>
            <a:r>
              <a:rPr lang="en-AU" sz="2000" b="1" dirty="0">
                <a:solidFill>
                  <a:srgbClr val="434343"/>
                </a:solidFill>
              </a:rPr>
              <a:t>technical standards for large loads</a:t>
            </a:r>
            <a:r>
              <a:rPr lang="en-AU" sz="2000" dirty="0">
                <a:solidFill>
                  <a:srgbClr val="434343"/>
                </a:solidFill>
              </a:rPr>
              <a:t>, including data centres.</a:t>
            </a:r>
            <a:endParaRPr lang="en-US" sz="2000" dirty="0">
              <a:solidFill>
                <a:srgbClr val="434343"/>
              </a:solidFill>
            </a:endParaRP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52789EC5-BE49-5D90-A940-BF92F56D8E47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423948" y="1168133"/>
            <a:ext cx="2760429" cy="1083387"/>
          </a:xfrm>
        </p:spPr>
        <p:txBody>
          <a:bodyPr anchor="t" anchorCtr="0"/>
          <a:lstStyle/>
          <a:p>
            <a:pPr>
              <a:lnSpc>
                <a:spcPts val="2400"/>
              </a:lnSpc>
              <a:spcBef>
                <a:spcPts val="0"/>
              </a:spcBef>
            </a:pPr>
            <a:r>
              <a:rPr lang="en-AU" sz="2400" dirty="0">
                <a:solidFill>
                  <a:srgbClr val="434343"/>
                </a:solidFill>
              </a:rPr>
              <a:t>AI as a new source of demand: data centres </a:t>
            </a:r>
            <a:endParaRPr lang="en-US" sz="2400" dirty="0">
              <a:solidFill>
                <a:srgbClr val="434343"/>
              </a:solidFill>
            </a:endParaRPr>
          </a:p>
        </p:txBody>
      </p:sp>
      <p:sp>
        <p:nvSpPr>
          <p:cNvPr id="2" name="Subtitle 24">
            <a:extLst>
              <a:ext uri="{FF2B5EF4-FFF2-40B4-BE49-F238E27FC236}">
                <a16:creationId xmlns:a16="http://schemas.microsoft.com/office/drawing/2014/main" id="{3A6139EB-EF13-7D34-0B2A-59285F9667CA}"/>
              </a:ext>
            </a:extLst>
          </p:cNvPr>
          <p:cNvSpPr txBox="1">
            <a:spLocks/>
          </p:cNvSpPr>
          <p:nvPr/>
        </p:nvSpPr>
        <p:spPr>
          <a:xfrm>
            <a:off x="4618252" y="2284552"/>
            <a:ext cx="3623541" cy="371072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44B5C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001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44B5C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44B5C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44B5C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44B5C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6000" lvl="0" indent="-216000"/>
            <a:r>
              <a:rPr lang="en-AU" sz="2000" dirty="0">
                <a:solidFill>
                  <a:srgbClr val="434343"/>
                </a:solidFill>
              </a:rPr>
              <a:t>Australia’s energy system </a:t>
            </a:r>
            <a:br>
              <a:rPr lang="en-AU" sz="2000" dirty="0">
                <a:solidFill>
                  <a:srgbClr val="434343"/>
                </a:solidFill>
              </a:rPr>
            </a:br>
            <a:r>
              <a:rPr lang="en-AU" sz="2000" dirty="0">
                <a:solidFill>
                  <a:srgbClr val="434343"/>
                </a:solidFill>
              </a:rPr>
              <a:t>is becoming </a:t>
            </a:r>
            <a:r>
              <a:rPr lang="en-AU" sz="2000" b="1" dirty="0">
                <a:solidFill>
                  <a:srgbClr val="434343"/>
                </a:solidFill>
              </a:rPr>
              <a:t>increasingly decentralised.</a:t>
            </a:r>
          </a:p>
          <a:p>
            <a:pPr marL="216000" lvl="0" indent="-216000"/>
            <a:r>
              <a:rPr lang="en-AU" sz="2000" dirty="0">
                <a:solidFill>
                  <a:srgbClr val="434343"/>
                </a:solidFill>
              </a:rPr>
              <a:t>The AEMC has introduced several reforms to improve the visibility and </a:t>
            </a:r>
            <a:r>
              <a:rPr lang="en-AU" sz="2000" b="1" dirty="0">
                <a:solidFill>
                  <a:srgbClr val="434343"/>
                </a:solidFill>
              </a:rPr>
              <a:t>integration of consumer energy resources.</a:t>
            </a:r>
          </a:p>
          <a:p>
            <a:pPr marL="216000" lvl="0" indent="-216000"/>
            <a:r>
              <a:rPr lang="en-AU" sz="2000" dirty="0">
                <a:solidFill>
                  <a:srgbClr val="434343"/>
                </a:solidFill>
              </a:rPr>
              <a:t>AI is beginning to enable these reforms to </a:t>
            </a:r>
            <a:r>
              <a:rPr lang="en-AU" sz="2000" b="1" dirty="0">
                <a:solidFill>
                  <a:srgbClr val="434343"/>
                </a:solidFill>
              </a:rPr>
              <a:t>improve system operation </a:t>
            </a:r>
            <a:r>
              <a:rPr lang="en-AU" sz="2000" dirty="0">
                <a:solidFill>
                  <a:srgbClr val="434343"/>
                </a:solidFill>
              </a:rPr>
              <a:t>and give consumers more control and better choices in their energy usage.</a:t>
            </a:r>
          </a:p>
        </p:txBody>
      </p:sp>
      <p:sp>
        <p:nvSpPr>
          <p:cNvPr id="5" name="Text Placeholder 25">
            <a:extLst>
              <a:ext uri="{FF2B5EF4-FFF2-40B4-BE49-F238E27FC236}">
                <a16:creationId xmlns:a16="http://schemas.microsoft.com/office/drawing/2014/main" id="{64F7A182-6030-4828-5EA3-DB98B976F29A}"/>
              </a:ext>
            </a:extLst>
          </p:cNvPr>
          <p:cNvSpPr txBox="1">
            <a:spLocks/>
          </p:cNvSpPr>
          <p:nvPr/>
        </p:nvSpPr>
        <p:spPr>
          <a:xfrm>
            <a:off x="4618251" y="1168133"/>
            <a:ext cx="3694545" cy="1116419"/>
          </a:xfrm>
          <a:prstGeom prst="rect">
            <a:avLst/>
          </a:prstGeom>
        </p:spPr>
        <p:txBody>
          <a:bodyPr anchor="t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rgbClr val="44B5C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400"/>
              </a:lnSpc>
              <a:spcBef>
                <a:spcPts val="0"/>
              </a:spcBef>
            </a:pPr>
            <a:r>
              <a:rPr lang="en-AU" sz="2400" dirty="0">
                <a:solidFill>
                  <a:srgbClr val="434343"/>
                </a:solidFill>
              </a:rPr>
              <a:t>AI as an enabler: Consumer energy resources, networks and energy data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11C378B2-B4DF-59F0-76D1-6B186DEC7B7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927978" y="1223148"/>
            <a:ext cx="1028372" cy="1028372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EA2B90BA-9F86-681E-32A7-0165F5FBFAA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04852" y="1603913"/>
            <a:ext cx="1223518" cy="1223518"/>
          </a:xfrm>
          <a:prstGeom prst="rect">
            <a:avLst/>
          </a:prstGeom>
        </p:spPr>
      </p:pic>
      <p:sp>
        <p:nvSpPr>
          <p:cNvPr id="11" name="Text Placeholder 25">
            <a:extLst>
              <a:ext uri="{FF2B5EF4-FFF2-40B4-BE49-F238E27FC236}">
                <a16:creationId xmlns:a16="http://schemas.microsoft.com/office/drawing/2014/main" id="{D1691AA5-0E13-723A-0220-82B8BF46B0EC}"/>
              </a:ext>
            </a:extLst>
          </p:cNvPr>
          <p:cNvSpPr txBox="1">
            <a:spLocks/>
          </p:cNvSpPr>
          <p:nvPr/>
        </p:nvSpPr>
        <p:spPr>
          <a:xfrm>
            <a:off x="8948434" y="1168134"/>
            <a:ext cx="3117354" cy="1021784"/>
          </a:xfrm>
          <a:prstGeom prst="rect">
            <a:avLst/>
          </a:prstGeom>
        </p:spPr>
        <p:txBody>
          <a:bodyPr anchor="t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rgbClr val="44B5C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400"/>
              </a:lnSpc>
              <a:spcBef>
                <a:spcPts val="0"/>
              </a:spcBef>
            </a:pPr>
            <a:r>
              <a:rPr lang="en-AU" sz="2400" dirty="0">
                <a:solidFill>
                  <a:srgbClr val="434343"/>
                </a:solidFill>
              </a:rPr>
              <a:t>AI as a market participant: algorithmic bidding</a:t>
            </a:r>
          </a:p>
        </p:txBody>
      </p:sp>
      <p:sp>
        <p:nvSpPr>
          <p:cNvPr id="12" name="Subtitle 24">
            <a:extLst>
              <a:ext uri="{FF2B5EF4-FFF2-40B4-BE49-F238E27FC236}">
                <a16:creationId xmlns:a16="http://schemas.microsoft.com/office/drawing/2014/main" id="{6AC754BD-4E61-B145-6389-044F6659D894}"/>
              </a:ext>
            </a:extLst>
          </p:cNvPr>
          <p:cNvSpPr txBox="1">
            <a:spLocks/>
          </p:cNvSpPr>
          <p:nvPr/>
        </p:nvSpPr>
        <p:spPr>
          <a:xfrm>
            <a:off x="8899373" y="2284552"/>
            <a:ext cx="3029391" cy="371072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44B5C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001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44B5C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001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44B5C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44B5C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44B5C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6000" lvl="0" indent="-216000"/>
            <a:r>
              <a:rPr lang="en-AU" sz="2000" dirty="0">
                <a:solidFill>
                  <a:srgbClr val="434343"/>
                </a:solidFill>
              </a:rPr>
              <a:t>Automated bidding is beneficial and </a:t>
            </a:r>
            <a:r>
              <a:rPr lang="en-AU" sz="2000" b="1" dirty="0">
                <a:solidFill>
                  <a:srgbClr val="434343"/>
                </a:solidFill>
              </a:rPr>
              <a:t>increasingly necessary.</a:t>
            </a:r>
          </a:p>
          <a:p>
            <a:pPr marL="216000" lvl="0" indent="-216000"/>
            <a:r>
              <a:rPr lang="en-AU" sz="2000" dirty="0">
                <a:solidFill>
                  <a:srgbClr val="434343"/>
                </a:solidFill>
              </a:rPr>
              <a:t>Adaptive algorithms can </a:t>
            </a:r>
            <a:r>
              <a:rPr lang="en-AU" sz="2000" b="1" dirty="0">
                <a:solidFill>
                  <a:srgbClr val="434343"/>
                </a:solidFill>
              </a:rPr>
              <a:t>learn from competitors.</a:t>
            </a:r>
          </a:p>
          <a:p>
            <a:pPr marL="216000" lvl="0" indent="-216000"/>
            <a:r>
              <a:rPr lang="en-AU" sz="2000" dirty="0">
                <a:solidFill>
                  <a:srgbClr val="434343"/>
                </a:solidFill>
              </a:rPr>
              <a:t>The NEM has characteristics that make tacit coordination a risk. </a:t>
            </a:r>
          </a:p>
          <a:p>
            <a:pPr marL="216000" lvl="0" indent="-216000"/>
            <a:r>
              <a:rPr lang="en-AU" sz="2000" dirty="0">
                <a:solidFill>
                  <a:srgbClr val="434343"/>
                </a:solidFill>
              </a:rPr>
              <a:t>The AEMC is </a:t>
            </a:r>
            <a:r>
              <a:rPr lang="en-AU" sz="2000" b="1" dirty="0">
                <a:solidFill>
                  <a:srgbClr val="434343"/>
                </a:solidFill>
              </a:rPr>
              <a:t>examining the issue,</a:t>
            </a:r>
            <a:r>
              <a:rPr lang="en-AU" sz="2000" dirty="0">
                <a:solidFill>
                  <a:srgbClr val="434343"/>
                </a:solidFill>
              </a:rPr>
              <a:t> but is not claiming it is occurring.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C2345898-518D-3121-9E71-2876778614B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826852" y="776624"/>
            <a:ext cx="973488" cy="97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3527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706CC4-3114-CB3B-22DB-7A347BD4A8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47E46CB-39B8-59BA-2CC4-F17E4D1840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90" t="14550" r="1448" b="4684"/>
          <a:stretch>
            <a:fillRect/>
          </a:stretch>
        </p:blipFill>
        <p:spPr>
          <a:xfrm>
            <a:off x="3364040" y="1089990"/>
            <a:ext cx="8826373" cy="5137893"/>
          </a:xfrm>
          <a:prstGeom prst="rect">
            <a:avLst/>
          </a:prstGeom>
        </p:spPr>
      </p:pic>
      <p:sp>
        <p:nvSpPr>
          <p:cNvPr id="24" name="Title 23">
            <a:extLst>
              <a:ext uri="{FF2B5EF4-FFF2-40B4-BE49-F238E27FC236}">
                <a16:creationId xmlns:a16="http://schemas.microsoft.com/office/drawing/2014/main" id="{C03EBC73-DB16-A412-3D6A-B372FFFC3D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5671" y="318030"/>
            <a:ext cx="11248381" cy="486304"/>
          </a:xfrm>
        </p:spPr>
        <p:txBody>
          <a:bodyPr/>
          <a:lstStyle/>
          <a:p>
            <a:r>
              <a:rPr lang="en-AU" dirty="0"/>
              <a:t>Australia’s transition is being led by consumer energy resources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BAE6906B-BFDC-3084-10C7-EECFF7C9AD83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423948" y="1236436"/>
            <a:ext cx="5165678" cy="708758"/>
          </a:xfrm>
        </p:spPr>
        <p:txBody>
          <a:bodyPr anchor="t" anchorCtr="0"/>
          <a:lstStyle/>
          <a:p>
            <a:pPr>
              <a:lnSpc>
                <a:spcPts val="2400"/>
              </a:lnSpc>
              <a:spcBef>
                <a:spcPts val="0"/>
              </a:spcBef>
            </a:pPr>
            <a:r>
              <a:rPr lang="en-AU" sz="2400" dirty="0">
                <a:solidFill>
                  <a:srgbClr val="2B2B2B"/>
                </a:solidFill>
              </a:rPr>
              <a:t>Reliable, consistent and accessible data is fundamental to its success</a:t>
            </a:r>
            <a:endParaRPr lang="en-US" sz="2400" dirty="0">
              <a:solidFill>
                <a:srgbClr val="2B2B2B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EA0791B-5589-2251-FB4D-120AF1CB8019}"/>
              </a:ext>
            </a:extLst>
          </p:cNvPr>
          <p:cNvSpPr txBox="1"/>
          <p:nvPr/>
        </p:nvSpPr>
        <p:spPr>
          <a:xfrm>
            <a:off x="1217503" y="5830682"/>
            <a:ext cx="7477114" cy="397201"/>
          </a:xfrm>
          <a:prstGeom prst="rect">
            <a:avLst/>
          </a:prstGeom>
          <a:solidFill>
            <a:srgbClr val="ED7D31"/>
          </a:solidFill>
        </p:spPr>
        <p:txBody>
          <a:bodyPr wrap="square" lIns="90000" tIns="90000" bIns="90000">
            <a:spAutoFit/>
          </a:bodyPr>
          <a:lstStyle/>
          <a:p>
            <a:pPr algn="ctr"/>
            <a:r>
              <a:rPr lang="en-AU" sz="1400" b="1" spc="100" dirty="0">
                <a:solidFill>
                  <a:schemeClr val="bg1"/>
                </a:solidFill>
              </a:rPr>
              <a:t>AI will play a central role in coordinating and optimising these resources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E9018836-4BC7-1047-A900-C7322D104C5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2378" y="5801072"/>
            <a:ext cx="435124" cy="43512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F6B60D2-7844-FAD1-78CE-6B3479B82F62}"/>
              </a:ext>
            </a:extLst>
          </p:cNvPr>
          <p:cNvSpPr txBox="1"/>
          <p:nvPr/>
        </p:nvSpPr>
        <p:spPr>
          <a:xfrm>
            <a:off x="893063" y="4235492"/>
            <a:ext cx="2287432" cy="1387660"/>
          </a:xfrm>
          <a:prstGeom prst="rect">
            <a:avLst/>
          </a:prstGeom>
          <a:solidFill>
            <a:srgbClr val="0369FC"/>
          </a:solidFill>
        </p:spPr>
        <p:txBody>
          <a:bodyPr wrap="square" lIns="108000" tIns="108000" rIns="108000" bIns="108000" rtlCol="0">
            <a:spAutoFit/>
          </a:bodyPr>
          <a:lstStyle/>
          <a:p>
            <a:pPr algn="ctr"/>
            <a:r>
              <a:rPr lang="en-AU" sz="1600" dirty="0">
                <a:solidFill>
                  <a:schemeClr val="bg1"/>
                </a:solidFill>
              </a:rPr>
              <a:t>Consumer resources met a record level of just over  </a:t>
            </a:r>
            <a:r>
              <a:rPr lang="en-AU" sz="2800" b="1" dirty="0">
                <a:solidFill>
                  <a:schemeClr val="bg1"/>
                </a:solidFill>
              </a:rPr>
              <a:t>60</a:t>
            </a:r>
            <a:r>
              <a:rPr lang="en-AU" sz="2400" baseline="30000" dirty="0">
                <a:solidFill>
                  <a:schemeClr val="bg1"/>
                </a:solidFill>
              </a:rPr>
              <a:t>%</a:t>
            </a:r>
            <a:r>
              <a:rPr lang="en-AU" sz="2800" b="1" spc="-150" dirty="0">
                <a:solidFill>
                  <a:schemeClr val="bg1"/>
                </a:solidFill>
              </a:rPr>
              <a:t> </a:t>
            </a:r>
            <a:r>
              <a:rPr lang="en-AU" sz="1600" dirty="0">
                <a:solidFill>
                  <a:schemeClr val="bg1"/>
                </a:solidFill>
              </a:rPr>
              <a:t>of NEM energy demand</a:t>
            </a:r>
            <a:endParaRPr lang="en-US" sz="1600" dirty="0">
              <a:solidFill>
                <a:schemeClr val="bg1"/>
              </a:solidFill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7E871C3-952A-18F9-46E1-F3B9D961F5F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45919" y="3373671"/>
            <a:ext cx="779280" cy="77928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5C2278F7-93DD-735A-8A55-94A4B2D028A8}"/>
              </a:ext>
            </a:extLst>
          </p:cNvPr>
          <p:cNvSpPr txBox="1"/>
          <p:nvPr/>
        </p:nvSpPr>
        <p:spPr>
          <a:xfrm>
            <a:off x="979834" y="2075697"/>
            <a:ext cx="1805343" cy="567811"/>
          </a:xfrm>
          <a:prstGeom prst="rect">
            <a:avLst/>
          </a:prstGeom>
          <a:solidFill>
            <a:srgbClr val="0369FC"/>
          </a:solidFill>
        </p:spPr>
        <p:txBody>
          <a:bodyPr wrap="square" lIns="72000" tIns="108000" rIns="72000" bIns="180000">
            <a:spAutoFit/>
          </a:bodyPr>
          <a:lstStyle/>
          <a:p>
            <a:pPr algn="ctr"/>
            <a:r>
              <a:rPr lang="en-AU" spc="300" dirty="0">
                <a:solidFill>
                  <a:schemeClr val="bg1"/>
                </a:solidFill>
              </a:rPr>
              <a:t>4 October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0FC04857-830A-16FD-649B-52F8FEBB0B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750" y="2443946"/>
            <a:ext cx="2601072" cy="915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017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C52388-6369-D53F-E8B5-604832625A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>
            <a:extLst>
              <a:ext uri="{FF2B5EF4-FFF2-40B4-BE49-F238E27FC236}">
                <a16:creationId xmlns:a16="http://schemas.microsoft.com/office/drawing/2014/main" id="{3E4D6A59-06A3-9DEA-3C06-41E85EDCC1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5671" y="318030"/>
            <a:ext cx="11248381" cy="486304"/>
          </a:xfrm>
        </p:spPr>
        <p:txBody>
          <a:bodyPr/>
          <a:lstStyle/>
          <a:p>
            <a:r>
              <a:rPr lang="en-AU" dirty="0"/>
              <a:t>AI will be a critical enabler of AEMC reforms 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A1307E81-766D-5081-7C4A-92446A956B62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429293" y="1409608"/>
            <a:ext cx="2636195" cy="2186411"/>
          </a:xfrm>
        </p:spPr>
        <p:txBody>
          <a:bodyPr anchor="t" anchorCtr="0"/>
          <a:lstStyle/>
          <a:p>
            <a:pPr>
              <a:buClrTx/>
            </a:pPr>
            <a:r>
              <a:rPr lang="en-AU" sz="2400" dirty="0">
                <a:solidFill>
                  <a:srgbClr val="434343"/>
                </a:solidFill>
              </a:rPr>
              <a:t>Building the digital foundation to a more connected, modern and efficient energy system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1A90883E-2D6D-CFEB-1C8C-646EB5DB7E4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4219" t="13480" r="32626" b="10935"/>
          <a:stretch>
            <a:fillRect/>
          </a:stretch>
        </p:blipFill>
        <p:spPr>
          <a:xfrm>
            <a:off x="3065488" y="1258783"/>
            <a:ext cx="3237087" cy="5221107"/>
          </a:xfrm>
          <a:prstGeom prst="rect">
            <a:avLst/>
          </a:prstGeom>
        </p:spPr>
      </p:pic>
      <p:sp>
        <p:nvSpPr>
          <p:cNvPr id="27" name="Text Placeholder 25">
            <a:extLst>
              <a:ext uri="{FF2B5EF4-FFF2-40B4-BE49-F238E27FC236}">
                <a16:creationId xmlns:a16="http://schemas.microsoft.com/office/drawing/2014/main" id="{7748AB31-C5DE-DC2F-495F-631810557D51}"/>
              </a:ext>
            </a:extLst>
          </p:cNvPr>
          <p:cNvSpPr txBox="1">
            <a:spLocks/>
          </p:cNvSpPr>
          <p:nvPr/>
        </p:nvSpPr>
        <p:spPr>
          <a:xfrm>
            <a:off x="6635076" y="1409609"/>
            <a:ext cx="3977475" cy="728078"/>
          </a:xfrm>
          <a:prstGeom prst="rect">
            <a:avLst/>
          </a:prstGeom>
        </p:spPr>
        <p:txBody>
          <a:bodyPr anchor="t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rgbClr val="44B5C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r>
              <a:rPr lang="en-AU" sz="2400" dirty="0">
                <a:solidFill>
                  <a:srgbClr val="434343"/>
                </a:solidFill>
              </a:rPr>
              <a:t>Using AI to unlock the benefits of reform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7884487-19B3-7112-248A-885F9467917E}"/>
              </a:ext>
            </a:extLst>
          </p:cNvPr>
          <p:cNvSpPr txBox="1"/>
          <p:nvPr/>
        </p:nvSpPr>
        <p:spPr>
          <a:xfrm>
            <a:off x="6732511" y="2305528"/>
            <a:ext cx="5028609" cy="32726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000" lvl="0" indent="-288000">
              <a:spcAft>
                <a:spcPts val="1600"/>
              </a:spcAft>
              <a:buClr>
                <a:srgbClr val="0369FC"/>
              </a:buClr>
              <a:buSzPct val="122000"/>
              <a:buFont typeface="Arial" panose="020B0604020202020204" pitchFamily="34" charset="0"/>
              <a:buChar char="•"/>
            </a:pPr>
            <a:r>
              <a:rPr lang="en-AU" sz="2000" dirty="0">
                <a:solidFill>
                  <a:srgbClr val="4343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Forecasting and coordinating CER.</a:t>
            </a:r>
          </a:p>
          <a:p>
            <a:pPr marL="288000" lvl="0" indent="-288000">
              <a:spcAft>
                <a:spcPts val="1600"/>
              </a:spcAft>
              <a:buClr>
                <a:srgbClr val="0369FC"/>
              </a:buClr>
              <a:buSzPct val="122000"/>
              <a:buFont typeface="Arial" panose="020B0604020202020204" pitchFamily="34" charset="0"/>
              <a:buChar char="•"/>
            </a:pPr>
            <a:r>
              <a:rPr lang="en-AU" sz="2000" dirty="0">
                <a:solidFill>
                  <a:srgbClr val="4343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Improving visibility across the system. </a:t>
            </a:r>
          </a:p>
          <a:p>
            <a:pPr marL="288000" lvl="0" indent="-288000">
              <a:spcAft>
                <a:spcPts val="1600"/>
              </a:spcAft>
              <a:buClr>
                <a:srgbClr val="0369FC"/>
              </a:buClr>
              <a:buSzPct val="122000"/>
              <a:buFont typeface="Arial" panose="020B0604020202020204" pitchFamily="34" charset="0"/>
              <a:buChar char="•"/>
            </a:pPr>
            <a:r>
              <a:rPr lang="en-AU" sz="2000" dirty="0">
                <a:solidFill>
                  <a:srgbClr val="4343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Managing two-way electricity flows. </a:t>
            </a:r>
          </a:p>
          <a:p>
            <a:pPr marL="288000" lvl="0" indent="-288000">
              <a:spcAft>
                <a:spcPts val="1600"/>
              </a:spcAft>
              <a:buClr>
                <a:srgbClr val="0369FC"/>
              </a:buClr>
              <a:buSzPct val="122000"/>
              <a:buFont typeface="Arial" panose="020B0604020202020204" pitchFamily="34" charset="0"/>
              <a:buChar char="•"/>
            </a:pPr>
            <a:r>
              <a:rPr lang="en-AU" sz="2000" dirty="0">
                <a:solidFill>
                  <a:srgbClr val="4343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Tailoring retail products.</a:t>
            </a:r>
          </a:p>
          <a:p>
            <a:pPr marL="288000" lvl="0" indent="-288000">
              <a:spcAft>
                <a:spcPts val="1600"/>
              </a:spcAft>
              <a:buClr>
                <a:srgbClr val="0369FC"/>
              </a:buClr>
              <a:buSzPct val="122000"/>
              <a:buFont typeface="Arial" panose="020B0604020202020204" pitchFamily="34" charset="0"/>
              <a:buChar char="•"/>
            </a:pPr>
            <a:r>
              <a:rPr lang="en-AU" sz="2000" dirty="0">
                <a:solidFill>
                  <a:srgbClr val="4343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Reducing unnecessary network investment; </a:t>
            </a:r>
          </a:p>
          <a:p>
            <a:pPr marL="288000" lvl="0" indent="-288000">
              <a:spcAft>
                <a:spcPts val="1600"/>
              </a:spcAft>
              <a:buClr>
                <a:srgbClr val="0369FC"/>
              </a:buClr>
              <a:buSzPct val="122000"/>
              <a:buFont typeface="Arial" panose="020B0604020202020204" pitchFamily="34" charset="0"/>
              <a:buChar char="•"/>
            </a:pPr>
            <a:r>
              <a:rPr lang="en-AU" sz="2000" dirty="0">
                <a:solidFill>
                  <a:srgbClr val="4343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Enabling virtual power plants and flexible demand to participate in the market.</a:t>
            </a:r>
            <a:endParaRPr lang="en-US" sz="2000" dirty="0">
              <a:solidFill>
                <a:srgbClr val="43434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23532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2700DA-D0BD-3D80-2B8C-EA9DECF6FE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>
            <a:extLst>
              <a:ext uri="{FF2B5EF4-FFF2-40B4-BE49-F238E27FC236}">
                <a16:creationId xmlns:a16="http://schemas.microsoft.com/office/drawing/2014/main" id="{3C4B2D0B-2035-B585-41B2-C7D9FAB75A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5671" y="318030"/>
            <a:ext cx="11248381" cy="486304"/>
          </a:xfrm>
        </p:spPr>
        <p:txBody>
          <a:bodyPr/>
          <a:lstStyle/>
          <a:p>
            <a:r>
              <a:rPr lang="en-AU" dirty="0"/>
              <a:t>Algorithmic bidding: benefits and emerging questions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722028D-2014-655C-7C00-D0B256EA3D78}"/>
              </a:ext>
            </a:extLst>
          </p:cNvPr>
          <p:cNvSpPr/>
          <p:nvPr/>
        </p:nvSpPr>
        <p:spPr>
          <a:xfrm>
            <a:off x="1284408" y="2251989"/>
            <a:ext cx="5068445" cy="486304"/>
          </a:xfrm>
          <a:prstGeom prst="rect">
            <a:avLst/>
          </a:prstGeom>
          <a:solidFill>
            <a:srgbClr val="0369FC"/>
          </a:solidFill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en-AU" sz="2000" spc="100" dirty="0">
                <a:solidFill>
                  <a:schemeClr val="bg1"/>
                </a:solidFill>
              </a:rPr>
              <a:t>Opportunities</a:t>
            </a:r>
            <a:endParaRPr lang="en-US" sz="2000" spc="100" dirty="0">
              <a:solidFill>
                <a:schemeClr val="bg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DEEAEB4-B941-E825-C474-761F845E58D3}"/>
              </a:ext>
            </a:extLst>
          </p:cNvPr>
          <p:cNvSpPr/>
          <p:nvPr/>
        </p:nvSpPr>
        <p:spPr>
          <a:xfrm>
            <a:off x="6938396" y="2217205"/>
            <a:ext cx="3692572" cy="486304"/>
          </a:xfrm>
          <a:prstGeom prst="rect">
            <a:avLst/>
          </a:prstGeom>
          <a:solidFill>
            <a:srgbClr val="0369FC"/>
          </a:solidFill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en-AU" sz="2000" spc="100" dirty="0">
                <a:solidFill>
                  <a:schemeClr val="bg1"/>
                </a:solidFill>
              </a:rPr>
              <a:t>Questions to understand</a:t>
            </a:r>
            <a:endParaRPr lang="en-US" sz="2000" spc="100" dirty="0"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8B228AD-35D0-07E2-4D9A-FEF938006611}"/>
              </a:ext>
            </a:extLst>
          </p:cNvPr>
          <p:cNvGrpSpPr/>
          <p:nvPr/>
        </p:nvGrpSpPr>
        <p:grpSpPr>
          <a:xfrm>
            <a:off x="2152983" y="4524302"/>
            <a:ext cx="8469671" cy="1194676"/>
            <a:chOff x="1332355" y="4582281"/>
            <a:chExt cx="8469671" cy="1194676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FC1EF0F-B048-B166-FD40-21C446EC748D}"/>
                </a:ext>
              </a:extLst>
            </p:cNvPr>
            <p:cNvSpPr/>
            <p:nvPr/>
          </p:nvSpPr>
          <p:spPr>
            <a:xfrm>
              <a:off x="1332355" y="4908383"/>
              <a:ext cx="8469671" cy="868574"/>
            </a:xfrm>
            <a:prstGeom prst="rect">
              <a:avLst/>
            </a:prstGeom>
            <a:solidFill>
              <a:srgbClr val="D0E1FD"/>
            </a:solidFill>
            <a:ln>
              <a:noFill/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tIns="360000" bIns="180000" rtlCol="0" anchor="ctr" anchorCtr="0"/>
            <a:lstStyle/>
            <a:p>
              <a:pPr algn="ctr"/>
              <a:r>
                <a:rPr lang="en-AU" sz="1600" b="1" dirty="0">
                  <a:solidFill>
                    <a:srgbClr val="0369FC"/>
                  </a:solidFill>
                </a:rPr>
                <a:t>The AEMC will lead a review on algorithmic bidding in Australia’s National Electricity Market</a:t>
              </a:r>
            </a:p>
          </p:txBody>
        </p:sp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8B1F37AF-EE5E-D245-FD97-CFB71AA6F18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1896771" y="4582281"/>
              <a:ext cx="7340838" cy="683475"/>
            </a:xfrm>
            <a:prstGeom prst="rect">
              <a:avLst/>
            </a:prstGeom>
          </p:spPr>
        </p:pic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84F3DDF6-0286-9D63-8C36-9C8F3300E7E8}"/>
              </a:ext>
            </a:extLst>
          </p:cNvPr>
          <p:cNvSpPr txBox="1"/>
          <p:nvPr/>
        </p:nvSpPr>
        <p:spPr>
          <a:xfrm>
            <a:off x="1284408" y="2703509"/>
            <a:ext cx="5068445" cy="1579233"/>
          </a:xfrm>
          <a:prstGeom prst="rect">
            <a:avLst/>
          </a:prstGeom>
          <a:noFill/>
          <a:ln w="12700">
            <a:solidFill>
              <a:srgbClr val="0369FC"/>
            </a:solidFill>
          </a:ln>
        </p:spPr>
        <p:txBody>
          <a:bodyPr wrap="square" lIns="180000" tIns="180000" rIns="180000" bIns="180000" rtlCol="0">
            <a:spAutoFit/>
          </a:bodyPr>
          <a:lstStyle/>
          <a:p>
            <a:pPr marL="216000" lvl="0" indent="-216000">
              <a:spcAft>
                <a:spcPts val="600"/>
              </a:spcAft>
              <a:buClr>
                <a:srgbClr val="0369FC"/>
              </a:buClr>
              <a:buSzPct val="122000"/>
              <a:buFont typeface="Arial" panose="020B0604020202020204" pitchFamily="34" charset="0"/>
              <a:buChar char="•"/>
            </a:pPr>
            <a:r>
              <a:rPr lang="en-AU" sz="1600" dirty="0">
                <a:solidFill>
                  <a:srgbClr val="4343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Faster, more responsive bidding </a:t>
            </a:r>
          </a:p>
          <a:p>
            <a:pPr marL="216000" lvl="0" indent="-216000">
              <a:spcAft>
                <a:spcPts val="600"/>
              </a:spcAft>
              <a:buClr>
                <a:srgbClr val="0369FC"/>
              </a:buClr>
              <a:buSzPct val="122000"/>
              <a:buFont typeface="Arial" panose="020B0604020202020204" pitchFamily="34" charset="0"/>
              <a:buChar char="•"/>
            </a:pPr>
            <a:r>
              <a:rPr lang="en-AU" sz="1600" dirty="0">
                <a:solidFill>
                  <a:srgbClr val="4343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Better optimisation of batteries and flexible resources </a:t>
            </a:r>
          </a:p>
          <a:p>
            <a:pPr marL="216000" lvl="0" indent="-216000">
              <a:spcAft>
                <a:spcPts val="600"/>
              </a:spcAft>
              <a:buClr>
                <a:srgbClr val="0369FC"/>
              </a:buClr>
              <a:buSzPct val="122000"/>
              <a:buFont typeface="Arial" panose="020B0604020202020204" pitchFamily="34" charset="0"/>
              <a:buChar char="•"/>
            </a:pPr>
            <a:r>
              <a:rPr lang="en-AU" sz="1600" dirty="0">
                <a:solidFill>
                  <a:srgbClr val="4343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Lower participation costs </a:t>
            </a:r>
          </a:p>
          <a:p>
            <a:pPr marL="216000" lvl="0" indent="-216000">
              <a:spcAft>
                <a:spcPts val="600"/>
              </a:spcAft>
              <a:buClr>
                <a:srgbClr val="0369FC"/>
              </a:buClr>
              <a:buSzPct val="122000"/>
              <a:buFont typeface="Arial" panose="020B0604020202020204" pitchFamily="34" charset="0"/>
              <a:buChar char="•"/>
            </a:pPr>
            <a:r>
              <a:rPr lang="en-AU" sz="1600" dirty="0">
                <a:solidFill>
                  <a:srgbClr val="4343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More efficient market responses</a:t>
            </a: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0E830667-1B75-928D-0CEB-1F1B815D5EC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38328" y="1199678"/>
            <a:ext cx="1008020" cy="100802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C81BA77A-7C4C-B50B-572E-6BE98E72DF9A}"/>
              </a:ext>
            </a:extLst>
          </p:cNvPr>
          <p:cNvSpPr txBox="1"/>
          <p:nvPr/>
        </p:nvSpPr>
        <p:spPr>
          <a:xfrm>
            <a:off x="6938396" y="2703509"/>
            <a:ext cx="3692572" cy="1579233"/>
          </a:xfrm>
          <a:prstGeom prst="rect">
            <a:avLst/>
          </a:prstGeom>
          <a:noFill/>
          <a:ln w="12700">
            <a:solidFill>
              <a:srgbClr val="0369FC"/>
            </a:solidFill>
          </a:ln>
        </p:spPr>
        <p:txBody>
          <a:bodyPr wrap="square" lIns="180000" tIns="180000" rIns="180000" bIns="180000" rtlCol="0">
            <a:spAutoFit/>
          </a:bodyPr>
          <a:lstStyle/>
          <a:p>
            <a:pPr marL="216000" lvl="0" indent="-216000">
              <a:spcAft>
                <a:spcPts val="600"/>
              </a:spcAft>
              <a:buClr>
                <a:srgbClr val="0369FC"/>
              </a:buClr>
              <a:buSzPct val="122000"/>
              <a:buFont typeface="Arial" panose="020B0604020202020204" pitchFamily="34" charset="0"/>
              <a:buChar char="•"/>
            </a:pPr>
            <a:r>
              <a:rPr lang="en-AU" sz="1600" dirty="0">
                <a:latin typeface="Calibri" panose="020F0502020204030204" pitchFamily="34" charset="0"/>
                <a:cs typeface="Calibri" panose="020F0502020204030204" pitchFamily="34" charset="0"/>
              </a:rPr>
              <a:t>Accountability and bid integrity </a:t>
            </a:r>
          </a:p>
          <a:p>
            <a:pPr marL="216000" lvl="0" indent="-216000">
              <a:spcAft>
                <a:spcPts val="600"/>
              </a:spcAft>
              <a:buClr>
                <a:srgbClr val="0369FC"/>
              </a:buClr>
              <a:buSzPct val="122000"/>
              <a:buFont typeface="Arial" panose="020B0604020202020204" pitchFamily="34" charset="0"/>
              <a:buChar char="•"/>
            </a:pPr>
            <a:r>
              <a:rPr lang="en-AU" sz="1600" dirty="0">
                <a:latin typeface="Calibri" panose="020F0502020204030204" pitchFamily="34" charset="0"/>
                <a:cs typeface="Calibri" panose="020F0502020204030204" pitchFamily="34" charset="0"/>
              </a:rPr>
              <a:t>Competition and market behaviour </a:t>
            </a:r>
          </a:p>
          <a:p>
            <a:pPr marL="216000" lvl="0" indent="-216000">
              <a:spcAft>
                <a:spcPts val="600"/>
              </a:spcAft>
              <a:buClr>
                <a:srgbClr val="0369FC"/>
              </a:buClr>
              <a:buSzPct val="122000"/>
              <a:buFont typeface="Arial" panose="020B0604020202020204" pitchFamily="34" charset="0"/>
              <a:buChar char="•"/>
            </a:pPr>
            <a:r>
              <a:rPr lang="en-AU" sz="1600" dirty="0">
                <a:latin typeface="Calibri" panose="020F0502020204030204" pitchFamily="34" charset="0"/>
                <a:cs typeface="Calibri" panose="020F0502020204030204" pitchFamily="34" charset="0"/>
              </a:rPr>
              <a:t>Information flows </a:t>
            </a:r>
          </a:p>
          <a:p>
            <a:pPr marL="216000" lvl="0" indent="-216000">
              <a:spcAft>
                <a:spcPts val="600"/>
              </a:spcAft>
              <a:buClr>
                <a:srgbClr val="0369FC"/>
              </a:buClr>
              <a:buSzPct val="122000"/>
              <a:buFont typeface="Arial" panose="020B0604020202020204" pitchFamily="34" charset="0"/>
              <a:buChar char="•"/>
            </a:pPr>
            <a:r>
              <a:rPr lang="en-AU" sz="1600" dirty="0">
                <a:latin typeface="Calibri" panose="020F0502020204030204" pitchFamily="34" charset="0"/>
                <a:cs typeface="Calibri" panose="020F0502020204030204" pitchFamily="34" charset="0"/>
              </a:rPr>
              <a:t>Common technology providers </a:t>
            </a:r>
          </a:p>
        </p:txBody>
      </p:sp>
      <p:pic>
        <p:nvPicPr>
          <p:cNvPr id="27" name="Graphic 26">
            <a:extLst>
              <a:ext uri="{FF2B5EF4-FFF2-40B4-BE49-F238E27FC236}">
                <a16:creationId xmlns:a16="http://schemas.microsoft.com/office/drawing/2014/main" id="{554AF0EE-6630-DF38-6DF9-8BAF831D9ED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37964" y="4850405"/>
            <a:ext cx="868574" cy="868574"/>
          </a:xfrm>
          <a:prstGeom prst="rect">
            <a:avLst/>
          </a:prstGeom>
        </p:spPr>
      </p:pic>
      <p:pic>
        <p:nvPicPr>
          <p:cNvPr id="30" name="Graphic 29">
            <a:extLst>
              <a:ext uri="{FF2B5EF4-FFF2-40B4-BE49-F238E27FC236}">
                <a16:creationId xmlns:a16="http://schemas.microsoft.com/office/drawing/2014/main" id="{57D52E49-53FD-4739-0F20-C2F9A4E3138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63397" y="1140609"/>
            <a:ext cx="1042569" cy="1042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3862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2495550" y="2802948"/>
            <a:ext cx="7191375" cy="1504950"/>
          </a:xfrm>
        </p:spPr>
        <p:txBody>
          <a:bodyPr/>
          <a:lstStyle/>
          <a:p>
            <a:pPr>
              <a:lnSpc>
                <a:spcPts val="4600"/>
              </a:lnSpc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The impact of AI </a:t>
            </a:r>
            <a:b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on energy systems</a:t>
            </a:r>
            <a:endParaRPr lang="en-US" dirty="0"/>
          </a:p>
        </p:txBody>
      </p:sp>
      <p:sp>
        <p:nvSpPr>
          <p:cNvPr id="13" name="Subtitle 12"/>
          <p:cNvSpPr>
            <a:spLocks noGrp="1"/>
          </p:cNvSpPr>
          <p:nvPr>
            <p:ph type="subTitle" idx="1"/>
          </p:nvPr>
        </p:nvSpPr>
        <p:spPr>
          <a:xfrm>
            <a:off x="3779287" y="4488996"/>
            <a:ext cx="4736523" cy="1128032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AU" sz="2800" b="1" i="0" dirty="0">
                <a:solidFill>
                  <a:srgbClr val="4343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Victoria Mollard </a:t>
            </a:r>
          </a:p>
          <a:p>
            <a:pPr>
              <a:spcBef>
                <a:spcPts val="600"/>
              </a:spcBef>
            </a:pPr>
            <a:r>
              <a:rPr lang="en-AU" sz="2000" i="0" dirty="0">
                <a:solidFill>
                  <a:srgbClr val="4343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AEMC, Executive General Manager, Economics and System Security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DCA97DBB-0016-38CF-58C0-E8C5074B7D9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666665" y="1021019"/>
            <a:ext cx="4849145" cy="1865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531720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Layout_A.potx" id="{39357919-00BF-4C1C-A87D-41BFFECE8E9C}" vid="{BBEB27A1-AEBE-417E-81A2-D0BBD5F55F57}"/>
    </a:ext>
  </a:extLst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Layout_A.potx" id="{39357919-00BF-4C1C-A87D-41BFFECE8E9C}" vid="{8C226875-6CD7-40DC-AAE8-E9C3AF57E372}"/>
    </a:ext>
  </a:extLst>
</a:theme>
</file>

<file path=ppt/theme/theme3.xml><?xml version="1.0" encoding="utf-8"?>
<a:theme xmlns:a="http://schemas.openxmlformats.org/drawingml/2006/main" name="4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Layout_A.potx" id="{39357919-00BF-4C1C-A87D-41BFFECE8E9C}" vid="{F0F02B73-0467-4569-997D-96681EADD5CA}"/>
    </a:ext>
  </a:extLst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cb82f4b-8b69-4e29-bda2-b26f9be2d2ae" xsi:nil="true"/>
    <lcf76f155ced4ddcb4097134ff3c332f xmlns="de95ffc4-b63c-4a11-8c44-2f9b550e016f">
      <Terms xmlns="http://schemas.microsoft.com/office/infopath/2007/PartnerControls"/>
    </lcf76f155ced4ddcb4097134ff3c332f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BB0A1F736F02D46902261CF22E53CF0" ma:contentTypeVersion="21" ma:contentTypeDescription="Create a new document." ma:contentTypeScope="" ma:versionID="6f77480dd218b881c809e7ae61a1f8f5">
  <xsd:schema xmlns:xsd="http://www.w3.org/2001/XMLSchema" xmlns:xs="http://www.w3.org/2001/XMLSchema" xmlns:p="http://schemas.microsoft.com/office/2006/metadata/properties" xmlns:ns1="http://schemas.microsoft.com/sharepoint/v3" xmlns:ns2="de95ffc4-b63c-4a11-8c44-2f9b550e016f" xmlns:ns3="0cb82f4b-8b69-4e29-bda2-b26f9be2d2ae" targetNamespace="http://schemas.microsoft.com/office/2006/metadata/properties" ma:root="true" ma:fieldsID="bb86fe027f18efdeb2e22df6e13d9428" ns1:_="" ns2:_="" ns3:_="">
    <xsd:import namespace="http://schemas.microsoft.com/sharepoint/v3"/>
    <xsd:import namespace="de95ffc4-b63c-4a11-8c44-2f9b550e016f"/>
    <xsd:import namespace="0cb82f4b-8b69-4e29-bda2-b26f9be2d2a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7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8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95ffc4-b63c-4a11-8c44-2f9b550e016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b40d37ff-4b49-4a0e-9639-cf9ee044ed0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cb82f4b-8b69-4e29-bda2-b26f9be2d2ae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2bd35124-f0cb-414f-80f5-9cc58f5a58b8}" ma:internalName="TaxCatchAll" ma:showField="CatchAllData" ma:web="0cb82f4b-8b69-4e29-bda2-b26f9be2d2a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2AB9BDC-0D6C-41C5-974C-BC80E6275105}">
  <ds:schemaRefs>
    <ds:schemaRef ds:uri="0cb82f4b-8b69-4e29-bda2-b26f9be2d2ae"/>
    <ds:schemaRef ds:uri="http://purl.org/dc/dcmitype/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http://schemas.microsoft.com/office/2006/metadata/properties"/>
    <ds:schemaRef ds:uri="http://schemas.microsoft.com/office/2006/documentManagement/types"/>
    <ds:schemaRef ds:uri="http://purl.org/dc/elements/1.1/"/>
    <ds:schemaRef ds:uri="de95ffc4-b63c-4a11-8c44-2f9b550e016f"/>
    <ds:schemaRef ds:uri="http://schemas.microsoft.com/sharepoint/v3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50F570C5-1734-49F8-90ED-9DCE5400678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de95ffc4-b63c-4a11-8c44-2f9b550e016f"/>
    <ds:schemaRef ds:uri="0cb82f4b-8b69-4e29-bda2-b26f9be2d2a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74B280D-5163-45D5-83AA-970DA8548F7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2373</TotalTime>
  <Words>504</Words>
  <Application>Microsoft Office PowerPoint</Application>
  <PresentationFormat>Custom</PresentationFormat>
  <Paragraphs>57</Paragraphs>
  <Slides>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Inter-Regular</vt:lpstr>
      <vt:lpstr>Calibri</vt:lpstr>
      <vt:lpstr>Arial</vt:lpstr>
      <vt:lpstr>굴림체</vt:lpstr>
      <vt:lpstr>Custom Design</vt:lpstr>
      <vt:lpstr>1_Custom Design</vt:lpstr>
      <vt:lpstr>4_Custom Design</vt:lpstr>
      <vt:lpstr>PowerPoint Presentation</vt:lpstr>
      <vt:lpstr>The Australian Energy Market Commission (AEMC)</vt:lpstr>
      <vt:lpstr>AI is shaping Australia’s energy transition in three important ways</vt:lpstr>
      <vt:lpstr>Australia’s transition is being led by consumer energy resources</vt:lpstr>
      <vt:lpstr>AI will be a critical enabler of AEMC reforms </vt:lpstr>
      <vt:lpstr>Algorithmic bidding: benefits and emerging questions</vt:lpstr>
      <vt:lpstr>The impact of AI  on energy systems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Lena</dc:creator>
  <cp:lastModifiedBy>Victoria Mollard</cp:lastModifiedBy>
  <cp:revision>37</cp:revision>
  <dcterms:created xsi:type="dcterms:W3CDTF">2026-05-14T13:05:40Z</dcterms:created>
  <dcterms:modified xsi:type="dcterms:W3CDTF">2026-09-07T06:33:49Z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86f2b158-5361-4d39-9146-5d437b6b3173_Enabled">
    <vt:lpwstr>true</vt:lpwstr>
  </property>
  <property fmtid="{D5CDD505-2E9C-101B-9397-08002B2CF9AE}" pid="3" name="MSIP_Label_86f2b158-5361-4d39-9146-5d437b6b3173_SetDate">
    <vt:lpwstr>2026-07-28T01:57:45Z</vt:lpwstr>
  </property>
  <property fmtid="{D5CDD505-2E9C-101B-9397-08002B2CF9AE}" pid="4" name="MSIP_Label_86f2b158-5361-4d39-9146-5d437b6b3173_Method">
    <vt:lpwstr>Standard</vt:lpwstr>
  </property>
  <property fmtid="{D5CDD505-2E9C-101B-9397-08002B2CF9AE}" pid="5" name="MSIP_Label_86f2b158-5361-4d39-9146-5d437b6b3173_Name">
    <vt:lpwstr>OFFICIAL</vt:lpwstr>
  </property>
  <property fmtid="{D5CDD505-2E9C-101B-9397-08002B2CF9AE}" pid="6" name="MSIP_Label_86f2b158-5361-4d39-9146-5d437b6b3173_SiteId">
    <vt:lpwstr>225abd82-e71e-4c7d-bc22-4a161700ee06</vt:lpwstr>
  </property>
  <property fmtid="{D5CDD505-2E9C-101B-9397-08002B2CF9AE}" pid="7" name="MSIP_Label_86f2b158-5361-4d39-9146-5d437b6b3173_ActionId">
    <vt:lpwstr>8ee960ee-f7e7-4de8-9a7f-3e3c12404916</vt:lpwstr>
  </property>
  <property fmtid="{D5CDD505-2E9C-101B-9397-08002B2CF9AE}" pid="8" name="MSIP_Label_86f2b158-5361-4d39-9146-5d437b6b3173_ContentBits">
    <vt:lpwstr>0</vt:lpwstr>
  </property>
  <property fmtid="{D5CDD505-2E9C-101B-9397-08002B2CF9AE}" pid="9" name="MSIP_Label_86f2b158-5361-4d39-9146-5d437b6b3173_Tag">
    <vt:lpwstr>10, 3, 0, 1</vt:lpwstr>
  </property>
  <property fmtid="{D5CDD505-2E9C-101B-9397-08002B2CF9AE}" pid="10" name="ContentTypeId">
    <vt:lpwstr>0x0101005BB0A1F736F02D46902261CF22E53CF0</vt:lpwstr>
  </property>
  <property fmtid="{D5CDD505-2E9C-101B-9397-08002B2CF9AE}" pid="11" name="MediaServiceImageTags">
    <vt:lpwstr/>
  </property>
</Properties>
</file>